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990DB95-0731-47C6-91CC-003F9FB6E6CD}" type="datetimeFigureOut">
              <a:rPr lang="it-IT" smtClean="0"/>
              <a:t>08/06/2022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1143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90DB95-0731-47C6-91CC-003F9FB6E6CD}" type="datetimeFigureOut">
              <a:rPr lang="it-IT" smtClean="0"/>
              <a:t>08/06/2022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428260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90DB95-0731-47C6-91CC-003F9FB6E6CD}" type="datetimeFigureOut">
              <a:rPr lang="it-IT" smtClean="0"/>
              <a:t>08/06/2022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295940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90DB95-0731-47C6-91CC-003F9FB6E6CD}" type="datetimeFigureOut">
              <a:rPr lang="it-IT" smtClean="0"/>
              <a:t>08/06/2022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15232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990DB95-0731-47C6-91CC-003F9FB6E6CD}" type="datetimeFigureOut">
              <a:rPr lang="it-IT" smtClean="0"/>
              <a:t>08/06/2022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401773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990DB95-0731-47C6-91CC-003F9FB6E6CD}" type="datetimeFigureOut">
              <a:rPr lang="it-IT" smtClean="0"/>
              <a:t>08/06/2022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26801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990DB95-0731-47C6-91CC-003F9FB6E6CD}" type="datetimeFigureOut">
              <a:rPr lang="it-IT" smtClean="0"/>
              <a:t>08/06/2022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219720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990DB95-0731-47C6-91CC-003F9FB6E6CD}" type="datetimeFigureOut">
              <a:rPr lang="it-IT" smtClean="0"/>
              <a:t>08/06/2022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219511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990DB95-0731-47C6-91CC-003F9FB6E6CD}" type="datetimeFigureOut">
              <a:rPr lang="it-IT" smtClean="0"/>
              <a:t>08/06/2022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358673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990DB95-0731-47C6-91CC-003F9FB6E6CD}" type="datetimeFigureOut">
              <a:rPr lang="it-IT" smtClean="0"/>
              <a:t>08/06/2022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305014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990DB95-0731-47C6-91CC-003F9FB6E6CD}" type="datetimeFigureOut">
              <a:rPr lang="it-IT" smtClean="0"/>
              <a:t>08/06/2022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146F80-0878-4A3E-82DB-B1C92CBCC822}" type="slidenum">
              <a:rPr lang="it-IT" smtClean="0"/>
              <a:t>‹N›</a:t>
            </a:fld>
            <a:endParaRPr lang="it-IT"/>
          </a:p>
        </p:txBody>
      </p:sp>
    </p:spTree>
    <p:extLst>
      <p:ext uri="{BB962C8B-B14F-4D97-AF65-F5344CB8AC3E}">
        <p14:creationId xmlns:p14="http://schemas.microsoft.com/office/powerpoint/2010/main" val="188722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0DB95-0731-47C6-91CC-003F9FB6E6CD}" type="datetimeFigureOut">
              <a:rPr lang="it-IT" smtClean="0"/>
              <a:t>08/06/2022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46F80-0878-4A3E-82DB-B1C92CBCC822}" type="slidenum">
              <a:rPr lang="it-IT" smtClean="0"/>
              <a:t>‹N›</a:t>
            </a:fld>
            <a:endParaRPr lang="it-IT"/>
          </a:p>
        </p:txBody>
      </p:sp>
    </p:spTree>
    <p:extLst>
      <p:ext uri="{BB962C8B-B14F-4D97-AF65-F5344CB8AC3E}">
        <p14:creationId xmlns:p14="http://schemas.microsoft.com/office/powerpoint/2010/main" val="4031743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riccardo.soffietti@unito.it" TargetMode="External"/><Relationship Id="rId2" Type="http://schemas.openxmlformats.org/officeDocument/2006/relationships/hyperlink" Target="mailto:alessia.pellerino85@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1EE734-88F6-4C83-81EC-819792977F70}"/>
              </a:ext>
            </a:extLst>
          </p:cNvPr>
          <p:cNvSpPr>
            <a:spLocks noGrp="1"/>
          </p:cNvSpPr>
          <p:nvPr>
            <p:ph type="ctrTitle"/>
          </p:nvPr>
        </p:nvSpPr>
        <p:spPr>
          <a:xfrm>
            <a:off x="0" y="2422525"/>
            <a:ext cx="12047538" cy="712788"/>
          </a:xfrm>
        </p:spPr>
        <p:txBody>
          <a:bodyPr rtlCol="0">
            <a:normAutofit fontScale="90000"/>
          </a:bodyPr>
          <a:lstStyle/>
          <a:p>
            <a:pPr eaLnBrk="1" fontAlgn="auto" hangingPunct="1">
              <a:spcAft>
                <a:spcPts val="0"/>
              </a:spcAft>
              <a:defRPr/>
            </a:pPr>
            <a:r>
              <a:rPr lang="en-US" sz="3600" b="1" dirty="0">
                <a:solidFill>
                  <a:srgbClr val="FF0000"/>
                </a:solidFill>
                <a:latin typeface="Arial"/>
                <a:cs typeface="Arial"/>
              </a:rPr>
              <a:t>Randomized phase 2 trial on the efficacy of </a:t>
            </a:r>
            <a:r>
              <a:rPr lang="en-US" sz="3600" b="1" dirty="0" err="1">
                <a:solidFill>
                  <a:srgbClr val="FF0000"/>
                </a:solidFill>
                <a:latin typeface="Arial"/>
                <a:cs typeface="Arial"/>
              </a:rPr>
              <a:t>silibinin</a:t>
            </a:r>
            <a:r>
              <a:rPr lang="en-US" sz="3600" b="1" dirty="0">
                <a:solidFill>
                  <a:srgbClr val="FF0000"/>
                </a:solidFill>
                <a:latin typeface="Arial"/>
                <a:cs typeface="Arial"/>
              </a:rPr>
              <a:t> in the secondary prevention of brain metastasis from NSCLC and breast cancer following surgical resection</a:t>
            </a:r>
            <a:endParaRPr lang="it-IT" sz="3600" b="1" dirty="0">
              <a:solidFill>
                <a:srgbClr val="FF0000"/>
              </a:solidFill>
              <a:latin typeface="Arial"/>
              <a:cs typeface="Arial"/>
            </a:endParaRPr>
          </a:p>
        </p:txBody>
      </p:sp>
      <p:sp>
        <p:nvSpPr>
          <p:cNvPr id="3" name="Sottotitolo 2">
            <a:extLst>
              <a:ext uri="{FF2B5EF4-FFF2-40B4-BE49-F238E27FC236}">
                <a16:creationId xmlns:a16="http://schemas.microsoft.com/office/drawing/2014/main" id="{AA257D84-CCF8-4B00-BFD1-D24ABC5ADF7F}"/>
              </a:ext>
            </a:extLst>
          </p:cNvPr>
          <p:cNvSpPr>
            <a:spLocks noGrp="1"/>
          </p:cNvSpPr>
          <p:nvPr>
            <p:ph type="subTitle" idx="1"/>
          </p:nvPr>
        </p:nvSpPr>
        <p:spPr>
          <a:xfrm>
            <a:off x="179388" y="3575050"/>
            <a:ext cx="11615737" cy="1765300"/>
          </a:xfrm>
        </p:spPr>
        <p:txBody>
          <a:bodyPr rtlCol="0">
            <a:normAutofit/>
          </a:bodyPr>
          <a:lstStyle/>
          <a:p>
            <a:pPr eaLnBrk="1" fontAlgn="auto" hangingPunct="1">
              <a:spcAft>
                <a:spcPts val="0"/>
              </a:spcAft>
              <a:defRPr/>
            </a:pPr>
            <a:r>
              <a:rPr lang="it-IT" dirty="0">
                <a:latin typeface="Arial" panose="020B0604020202020204" pitchFamily="34" charset="0"/>
                <a:cs typeface="Arial" panose="020B0604020202020204" pitchFamily="34" charset="0"/>
              </a:rPr>
              <a:t>Alessia Pellerino, M.D. </a:t>
            </a:r>
            <a:r>
              <a:rPr lang="it-IT" dirty="0" err="1">
                <a:latin typeface="Arial" panose="020B0604020202020204" pitchFamily="34" charset="0"/>
                <a:cs typeface="Arial" panose="020B0604020202020204" pitchFamily="34" charset="0"/>
              </a:rPr>
              <a:t>Ph.D</a:t>
            </a:r>
            <a:endParaRPr lang="it-IT" i="1" dirty="0">
              <a:latin typeface="Arial" panose="020B0604020202020204" pitchFamily="34" charset="0"/>
              <a:cs typeface="Arial" panose="020B0604020202020204" pitchFamily="34" charset="0"/>
            </a:endParaRPr>
          </a:p>
          <a:p>
            <a:pPr eaLnBrk="1" fontAlgn="auto" hangingPunct="1">
              <a:spcAft>
                <a:spcPts val="0"/>
              </a:spcAft>
              <a:defRPr/>
            </a:pPr>
            <a:r>
              <a:rPr lang="it-IT" i="1" dirty="0" err="1">
                <a:latin typeface="Arial" panose="020B0604020202020204" pitchFamily="34" charset="0"/>
                <a:cs typeface="Arial" panose="020B0604020202020204" pitchFamily="34" charset="0"/>
              </a:rPr>
              <a:t>Division</a:t>
            </a:r>
            <a:r>
              <a:rPr lang="it-IT" i="1" dirty="0">
                <a:latin typeface="Arial" panose="020B0604020202020204" pitchFamily="34" charset="0"/>
                <a:cs typeface="Arial" panose="020B0604020202020204" pitchFamily="34" charset="0"/>
              </a:rPr>
              <a:t> of Neuro-Oncology, Dept </a:t>
            </a:r>
            <a:r>
              <a:rPr lang="it-IT" i="1" dirty="0" err="1">
                <a:latin typeface="Arial" panose="020B0604020202020204" pitchFamily="34" charset="0"/>
                <a:cs typeface="Arial" panose="020B0604020202020204" pitchFamily="34" charset="0"/>
              </a:rPr>
              <a:t>Neuroscience</a:t>
            </a:r>
            <a:endParaRPr lang="it-IT" i="1" dirty="0">
              <a:latin typeface="Arial" panose="020B0604020202020204" pitchFamily="34" charset="0"/>
              <a:cs typeface="Arial" panose="020B0604020202020204" pitchFamily="34" charset="0"/>
            </a:endParaRPr>
          </a:p>
          <a:p>
            <a:pPr eaLnBrk="1" fontAlgn="auto" hangingPunct="1">
              <a:spcAft>
                <a:spcPts val="0"/>
              </a:spcAft>
              <a:defRPr/>
            </a:pPr>
            <a:r>
              <a:rPr lang="it-IT" i="1" dirty="0">
                <a:latin typeface="Arial" panose="020B0604020202020204" pitchFamily="34" charset="0"/>
                <a:cs typeface="Arial" panose="020B0604020202020204" pitchFamily="34" charset="0"/>
              </a:rPr>
              <a:t>University and City of Health and Science Hospital, Turin, </a:t>
            </a:r>
            <a:r>
              <a:rPr lang="it-IT" i="1" dirty="0" err="1">
                <a:latin typeface="Arial" panose="020B0604020202020204" pitchFamily="34" charset="0"/>
                <a:cs typeface="Arial" panose="020B0604020202020204" pitchFamily="34" charset="0"/>
              </a:rPr>
              <a:t>Italy</a:t>
            </a:r>
            <a:endParaRPr lang="it-IT" i="1" dirty="0">
              <a:latin typeface="Arial" panose="020B0604020202020204" pitchFamily="34" charset="0"/>
              <a:cs typeface="Arial" panose="020B0604020202020204" pitchFamily="34" charset="0"/>
            </a:endParaRPr>
          </a:p>
          <a:p>
            <a:pPr eaLnBrk="1" fontAlgn="auto" hangingPunct="1">
              <a:spcAft>
                <a:spcPts val="0"/>
              </a:spcAft>
              <a:defRPr/>
            </a:pPr>
            <a:endParaRPr lang="it-IT" i="1" dirty="0">
              <a:latin typeface="Arial" panose="020B0604020202020204" pitchFamily="34" charset="0"/>
              <a:cs typeface="Arial" panose="020B0604020202020204" pitchFamily="34" charset="0"/>
            </a:endParaRPr>
          </a:p>
          <a:p>
            <a:pPr eaLnBrk="1" fontAlgn="auto" hangingPunct="1">
              <a:spcAft>
                <a:spcPts val="0"/>
              </a:spcAft>
              <a:defRPr/>
            </a:pPr>
            <a:endParaRPr lang="it-IT" i="1" dirty="0">
              <a:latin typeface="Arial" panose="020B0604020202020204" pitchFamily="34" charset="0"/>
              <a:cs typeface="Arial" panose="020B0604020202020204" pitchFamily="34" charset="0"/>
            </a:endParaRPr>
          </a:p>
        </p:txBody>
      </p:sp>
      <p:pic>
        <p:nvPicPr>
          <p:cNvPr id="2052" name="Picture 2">
            <a:extLst>
              <a:ext uri="{FF2B5EF4-FFF2-40B4-BE49-F238E27FC236}">
                <a16:creationId xmlns:a16="http://schemas.microsoft.com/office/drawing/2014/main" id="{D0089491-3CEB-4180-812F-7BDA763F7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50813"/>
            <a:ext cx="1008062" cy="922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3" name="Immagine 4">
            <a:extLst>
              <a:ext uri="{FF2B5EF4-FFF2-40B4-BE49-F238E27FC236}">
                <a16:creationId xmlns:a16="http://schemas.microsoft.com/office/drawing/2014/main" id="{87D59C4C-A68B-4330-B85C-C20042C65D3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375" y="198438"/>
            <a:ext cx="2305050" cy="10080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4" name="CasellaDiTesto 5">
            <a:extLst>
              <a:ext uri="{FF2B5EF4-FFF2-40B4-BE49-F238E27FC236}">
                <a16:creationId xmlns:a16="http://schemas.microsoft.com/office/drawing/2014/main" id="{4ADE6B05-C17E-4882-87C8-EC9DB265F271}"/>
              </a:ext>
            </a:extLst>
          </p:cNvPr>
          <p:cNvSpPr txBox="1">
            <a:spLocks noChangeArrowheads="1"/>
          </p:cNvSpPr>
          <p:nvPr/>
        </p:nvSpPr>
        <p:spPr bwMode="auto">
          <a:xfrm>
            <a:off x="6673850" y="6292889"/>
            <a:ext cx="537368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endParaRPr lang="it-IT" altLang="it-IT" sz="1500" dirty="0">
              <a:latin typeface="Arial" panose="020B0604020202020204" pitchFamily="34" charset="0"/>
              <a:cs typeface="Arial" panose="020B0604020202020204" pitchFamily="34" charset="0"/>
            </a:endParaRPr>
          </a:p>
          <a:p>
            <a:pPr algn="r" eaLnBrk="1" hangingPunct="1">
              <a:lnSpc>
                <a:spcPct val="100000"/>
              </a:lnSpc>
              <a:spcBef>
                <a:spcPct val="0"/>
              </a:spcBef>
              <a:buFontTx/>
              <a:buNone/>
            </a:pPr>
            <a:r>
              <a:rPr lang="it-IT" altLang="it-IT" sz="1500" dirty="0">
                <a:latin typeface="Arial" panose="020B0604020202020204" pitchFamily="34" charset="0"/>
                <a:cs typeface="Arial" panose="020B0604020202020204" pitchFamily="34" charset="0"/>
              </a:rPr>
              <a:t>			Milan, 27</a:t>
            </a:r>
            <a:r>
              <a:rPr lang="it-IT" altLang="it-IT" sz="1500" baseline="30000" dirty="0">
                <a:latin typeface="Arial" panose="020B0604020202020204" pitchFamily="34" charset="0"/>
                <a:cs typeface="Arial" panose="020B0604020202020204" pitchFamily="34" charset="0"/>
              </a:rPr>
              <a:t>th</a:t>
            </a:r>
            <a:r>
              <a:rPr lang="it-IT" altLang="it-IT" sz="1500" dirty="0">
                <a:latin typeface="Arial" panose="020B0604020202020204" pitchFamily="34" charset="0"/>
                <a:cs typeface="Arial" panose="020B0604020202020204" pitchFamily="34" charset="0"/>
              </a:rPr>
              <a:t> May 2022</a:t>
            </a:r>
            <a:endParaRPr lang="it-IT" altLang="it-IT" sz="1500" baseline="30000" dirty="0">
              <a:latin typeface="Arial" panose="020B0604020202020204" pitchFamily="34" charset="0"/>
              <a:cs typeface="Arial" panose="020B0604020202020204" pitchFamily="34" charset="0"/>
            </a:endParaRPr>
          </a:p>
        </p:txBody>
      </p:sp>
      <p:pic>
        <p:nvPicPr>
          <p:cNvPr id="6" name="Immagine 5">
            <a:extLst>
              <a:ext uri="{FF2B5EF4-FFF2-40B4-BE49-F238E27FC236}">
                <a16:creationId xmlns:a16="http://schemas.microsoft.com/office/drawing/2014/main" id="{B601FD5F-1283-02F7-02B3-0A4C989988A4}"/>
              </a:ext>
            </a:extLst>
          </p:cNvPr>
          <p:cNvPicPr>
            <a:picLocks noChangeAspect="1"/>
          </p:cNvPicPr>
          <p:nvPr/>
        </p:nvPicPr>
        <p:blipFill>
          <a:blip r:embed="rId4"/>
          <a:stretch>
            <a:fillRect/>
          </a:stretch>
        </p:blipFill>
        <p:spPr>
          <a:xfrm>
            <a:off x="307665" y="5712647"/>
            <a:ext cx="4219730" cy="994539"/>
          </a:xfrm>
          <a:prstGeom prst="rect">
            <a:avLst/>
          </a:prstGeom>
        </p:spPr>
      </p:pic>
    </p:spTree>
    <p:extLst>
      <p:ext uri="{BB962C8B-B14F-4D97-AF65-F5344CB8AC3E}">
        <p14:creationId xmlns:p14="http://schemas.microsoft.com/office/powerpoint/2010/main" val="428835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CFAFEF3C-0103-F2B7-31B8-A3C70CFBFA14}"/>
              </a:ext>
            </a:extLst>
          </p:cNvPr>
          <p:cNvSpPr txBox="1">
            <a:spLocks noChangeArrowheads="1"/>
          </p:cNvSpPr>
          <p:nvPr/>
        </p:nvSpPr>
        <p:spPr>
          <a:xfrm>
            <a:off x="365125" y="0"/>
            <a:ext cx="11461750" cy="7016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altLang="it-IT" sz="2400" b="1" dirty="0" err="1">
                <a:solidFill>
                  <a:srgbClr val="FF0000"/>
                </a:solidFill>
                <a:latin typeface="Arial" panose="020B0604020202020204" pitchFamily="34" charset="0"/>
                <a:cs typeface="Arial" panose="020B0604020202020204" pitchFamily="34" charset="0"/>
              </a:rPr>
              <a:t>Introduction</a:t>
            </a:r>
            <a:endParaRPr lang="it-IT" altLang="it-IT" sz="2400" b="1" dirty="0">
              <a:solidFill>
                <a:srgbClr val="FF0000"/>
              </a:solidFill>
              <a:latin typeface="Arial" panose="020B060402020202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B9B4E447-6BAC-6383-F7E6-5705D1714C14}"/>
              </a:ext>
            </a:extLst>
          </p:cNvPr>
          <p:cNvSpPr txBox="1"/>
          <p:nvPr/>
        </p:nvSpPr>
        <p:spPr>
          <a:xfrm>
            <a:off x="457200" y="1014761"/>
            <a:ext cx="11461750" cy="4647426"/>
          </a:xfrm>
          <a:prstGeom prst="rect">
            <a:avLst/>
          </a:prstGeom>
          <a:noFill/>
        </p:spPr>
        <p:txBody>
          <a:bodyPr wrap="square" lIns="91440" tIns="45720" rIns="91440" bIns="45720" rtlCol="0" anchor="t">
            <a:spAutoFit/>
          </a:bodyPr>
          <a:lstStyle/>
          <a:p>
            <a:pPr marL="285750" indent="-285750" algn="just">
              <a:buFontTx/>
              <a:buChar char="-"/>
            </a:pPr>
            <a:r>
              <a:rPr lang="en-US" sz="2200" dirty="0">
                <a:latin typeface="Arial" panose="020B0604020202020204" pitchFamily="34" charset="0"/>
                <a:cs typeface="Arial" panose="020B0604020202020204" pitchFamily="34" charset="0"/>
              </a:rPr>
              <a:t>The optimal postoperative management of brain metastasis (BM) is still controversial. Whole-brain radiotherapy (WBRT) or stereotactic radiosurgery (SRS) have been shown to improve local control (LC) and progression-free survival (PFS), but not overall survival (OS) in comparison to observation with MRI and delayed WBRT or SRS </a:t>
            </a:r>
            <a:r>
              <a:rPr lang="en-US" i="1" dirty="0">
                <a:latin typeface="Arial" panose="020B0604020202020204" pitchFamily="34" charset="0"/>
                <a:cs typeface="Arial" panose="020B0604020202020204" pitchFamily="34" charset="0"/>
              </a:rPr>
              <a:t>(Kocher et al, 2011; Mahajan et al, 2017) </a:t>
            </a:r>
            <a:endParaRPr lang="en-US" sz="2200" dirty="0">
              <a:latin typeface="Arial" panose="020B0604020202020204" pitchFamily="34" charset="0"/>
              <a:cs typeface="Arial" panose="020B0604020202020204" pitchFamily="34" charset="0"/>
            </a:endParaRPr>
          </a:p>
          <a:p>
            <a:pPr marL="285750" indent="-285750" algn="just">
              <a:buFontTx/>
              <a:buChar char="-"/>
            </a:pPr>
            <a:endParaRPr lang="en-US" sz="2200" dirty="0">
              <a:latin typeface="Arial" panose="020B0604020202020204" pitchFamily="34" charset="0"/>
              <a:cs typeface="Arial" panose="020B0604020202020204" pitchFamily="34" charset="0"/>
            </a:endParaRPr>
          </a:p>
          <a:p>
            <a:pPr marL="285750" indent="-285750" algn="just">
              <a:buFontTx/>
              <a:buChar char="-"/>
            </a:pPr>
            <a:r>
              <a:rPr lang="en-US" sz="2200" dirty="0">
                <a:latin typeface="Arial" panose="020B0604020202020204" pitchFamily="34" charset="0"/>
                <a:cs typeface="Arial" panose="020B0604020202020204" pitchFamily="34" charset="0"/>
              </a:rPr>
              <a:t> Recent randomized trials have reported that SRS to the resection cavity delays the onset of a cognitive decline in responding patients in comparison to WBRT </a:t>
            </a:r>
            <a:r>
              <a:rPr lang="en-US" i="1" dirty="0">
                <a:latin typeface="Arial" panose="020B0604020202020204" pitchFamily="34" charset="0"/>
                <a:cs typeface="Arial" panose="020B0604020202020204" pitchFamily="34" charset="0"/>
              </a:rPr>
              <a:t>(Brown et al, 2017)</a:t>
            </a:r>
          </a:p>
          <a:p>
            <a:pPr marL="285750" indent="-285750" algn="just">
              <a:buFontTx/>
              <a:buChar char="-"/>
            </a:pPr>
            <a:endParaRPr lang="en-US" sz="2200" dirty="0">
              <a:latin typeface="Arial" panose="020B0604020202020204" pitchFamily="34" charset="0"/>
              <a:cs typeface="Arial" panose="020B0604020202020204" pitchFamily="34" charset="0"/>
            </a:endParaRPr>
          </a:p>
          <a:p>
            <a:pPr marL="285750" indent="-285750" algn="just">
              <a:buFontTx/>
              <a:buChar char="-"/>
            </a:pPr>
            <a:r>
              <a:rPr lang="en-US" sz="2200" dirty="0">
                <a:latin typeface="Arial" panose="020B0604020202020204" pitchFamily="34" charset="0"/>
                <a:cs typeface="Arial" panose="020B0604020202020204" pitchFamily="34" charset="0"/>
              </a:rPr>
              <a:t> However, the risk of symptomatic </a:t>
            </a:r>
            <a:r>
              <a:rPr lang="en-US" sz="2200" dirty="0" err="1">
                <a:latin typeface="Arial" panose="020B0604020202020204" pitchFamily="34" charset="0"/>
                <a:cs typeface="Arial" panose="020B0604020202020204" pitchFamily="34" charset="0"/>
              </a:rPr>
              <a:t>radionecrosis</a:t>
            </a:r>
            <a:r>
              <a:rPr lang="en-US" sz="2200" dirty="0">
                <a:latin typeface="Arial" panose="020B0604020202020204" pitchFamily="34" charset="0"/>
                <a:cs typeface="Arial" panose="020B0604020202020204" pitchFamily="34" charset="0"/>
              </a:rPr>
              <a:t> following SRS to the resection cavity is high and time-dependent (up to 20% at 2 years) </a:t>
            </a:r>
            <a:r>
              <a:rPr lang="en-US" i="1" dirty="0">
                <a:latin typeface="Arial" panose="020B0604020202020204" pitchFamily="34" charset="0"/>
                <a:cs typeface="Arial" panose="020B0604020202020204" pitchFamily="34" charset="0"/>
              </a:rPr>
              <a:t>(Minniti et al, 2013; Keller et al, 2017; Prabhu et al, 2017)</a:t>
            </a:r>
            <a:r>
              <a:rPr lang="en-US"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as well as the risk of leptomeningeal  relapse, in particular for breast cancer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Atalar</a:t>
            </a:r>
            <a:r>
              <a:rPr lang="en-US" i="1" dirty="0">
                <a:latin typeface="Arial" panose="020B0604020202020204" pitchFamily="34" charset="0"/>
                <a:cs typeface="Arial" panose="020B0604020202020204" pitchFamily="34" charset="0"/>
              </a:rPr>
              <a:t> et al, 2013)</a:t>
            </a:r>
          </a:p>
        </p:txBody>
      </p:sp>
    </p:spTree>
    <p:extLst>
      <p:ext uri="{BB962C8B-B14F-4D97-AF65-F5344CB8AC3E}">
        <p14:creationId xmlns:p14="http://schemas.microsoft.com/office/powerpoint/2010/main" val="2646114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156F7F6C-C607-0E9E-895F-76BF5FC7DC50}"/>
              </a:ext>
            </a:extLst>
          </p:cNvPr>
          <p:cNvSpPr>
            <a:spLocks noGrp="1"/>
          </p:cNvSpPr>
          <p:nvPr>
            <p:ph idx="1"/>
          </p:nvPr>
        </p:nvSpPr>
        <p:spPr>
          <a:xfrm>
            <a:off x="652430" y="358775"/>
            <a:ext cx="10889081" cy="6140450"/>
          </a:xfrm>
        </p:spPr>
        <p:txBody>
          <a:bodyPr vert="horz" lIns="91440" tIns="45720" rIns="91440" bIns="45720" rtlCol="0" anchor="t">
            <a:normAutofit fontScale="77500" lnSpcReduction="20000"/>
          </a:bodyPr>
          <a:lstStyle/>
          <a:p>
            <a:pPr marL="0" indent="0" algn="ctr" eaLnBrk="1" fontAlgn="auto" hangingPunct="1">
              <a:spcAft>
                <a:spcPts val="0"/>
              </a:spcAft>
              <a:buFont typeface="Arial" panose="020B0604020202020204" pitchFamily="34" charset="0"/>
              <a:buNone/>
              <a:defRPr/>
            </a:pPr>
            <a:r>
              <a:rPr lang="it-IT" sz="3200" b="1" dirty="0" err="1">
                <a:solidFill>
                  <a:srgbClr val="FF0000"/>
                </a:solidFill>
                <a:latin typeface="Arial" panose="020B0604020202020204" pitchFamily="34" charset="0"/>
                <a:cs typeface="Arial" panose="020B0604020202020204" pitchFamily="34" charset="0"/>
              </a:rPr>
              <a:t>Aim</a:t>
            </a:r>
            <a:r>
              <a:rPr lang="it-IT" sz="3200" b="1" dirty="0">
                <a:solidFill>
                  <a:srgbClr val="FF0000"/>
                </a:solidFill>
                <a:latin typeface="Arial" panose="020B0604020202020204" pitchFamily="34" charset="0"/>
                <a:cs typeface="Arial" panose="020B0604020202020204" pitchFamily="34" charset="0"/>
              </a:rPr>
              <a:t> of the study: a </a:t>
            </a:r>
            <a:r>
              <a:rPr lang="it-IT" sz="3200" b="1" dirty="0" err="1">
                <a:solidFill>
                  <a:srgbClr val="FF0000"/>
                </a:solidFill>
                <a:latin typeface="Arial" panose="020B0604020202020204" pitchFamily="34" charset="0"/>
                <a:cs typeface="Arial" panose="020B0604020202020204" pitchFamily="34" charset="0"/>
              </a:rPr>
              <a:t>proof</a:t>
            </a:r>
            <a:r>
              <a:rPr lang="it-IT" sz="3200" b="1" dirty="0">
                <a:solidFill>
                  <a:srgbClr val="FF0000"/>
                </a:solidFill>
                <a:latin typeface="Arial" panose="020B0604020202020204" pitchFamily="34" charset="0"/>
                <a:cs typeface="Arial" panose="020B0604020202020204" pitchFamily="34" charset="0"/>
              </a:rPr>
              <a:t> of concept</a:t>
            </a:r>
          </a:p>
          <a:p>
            <a:pPr marL="0" indent="0" algn="just" eaLnBrk="1" fontAlgn="auto" hangingPunct="1">
              <a:spcAft>
                <a:spcPts val="0"/>
              </a:spcAft>
              <a:buFont typeface="Arial" panose="020B0604020202020204" pitchFamily="34" charset="0"/>
              <a:buNone/>
              <a:defRPr/>
            </a:pPr>
            <a:endParaRPr lang="it-IT" dirty="0">
              <a:latin typeface="Arial" panose="020B0604020202020204" pitchFamily="34" charset="0"/>
              <a:cs typeface="Arial" panose="020B0604020202020204" pitchFamily="34" charset="0"/>
            </a:endParaRPr>
          </a:p>
          <a:p>
            <a:pPr marL="0" indent="0" algn="just">
              <a:buNone/>
              <a:defRPr/>
            </a:pPr>
            <a:r>
              <a:rPr lang="en-US" sz="2400" dirty="0">
                <a:latin typeface="Arial"/>
                <a:cs typeface="Arial"/>
              </a:rPr>
              <a:t>To evaluate in a randomized  phase 2 trial the efficacy of </a:t>
            </a:r>
            <a:r>
              <a:rPr lang="en-US" sz="2400" dirty="0" err="1">
                <a:latin typeface="Arial"/>
                <a:cs typeface="Arial"/>
              </a:rPr>
              <a:t>silibinin</a:t>
            </a:r>
            <a:r>
              <a:rPr lang="en-US" sz="2400" dirty="0">
                <a:latin typeface="Arial"/>
                <a:cs typeface="Arial"/>
              </a:rPr>
              <a:t> in comparison to placebo to prevent a secondary relapse into the brain in a multicentric cohort of patients with resected brain metastasis form NSCLC and breast cancer</a:t>
            </a:r>
          </a:p>
          <a:p>
            <a:pPr marL="0" indent="0" algn="just" eaLnBrk="1" fontAlgn="auto" hangingPunct="1">
              <a:spcAft>
                <a:spcPts val="0"/>
              </a:spcAft>
              <a:buNone/>
              <a:defRPr/>
            </a:pPr>
            <a:endParaRPr lang="en-US" sz="2400" dirty="0">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r>
              <a:rPr lang="en-US" sz="2400" b="1" u="sng" dirty="0">
                <a:latin typeface="Arial"/>
                <a:cs typeface="Arial"/>
              </a:rPr>
              <a:t>Primary endpoint</a:t>
            </a:r>
            <a:r>
              <a:rPr lang="en-US" sz="2400" dirty="0">
                <a:latin typeface="Arial"/>
                <a:cs typeface="Arial"/>
              </a:rPr>
              <a:t>:</a:t>
            </a:r>
          </a:p>
          <a:p>
            <a:pPr algn="just">
              <a:spcAft>
                <a:spcPts val="0"/>
              </a:spcAft>
              <a:buFontTx/>
              <a:buChar char="-"/>
              <a:defRPr/>
            </a:pPr>
            <a:r>
              <a:rPr lang="en-US" sz="2400" dirty="0">
                <a:latin typeface="Arial"/>
                <a:cs typeface="Arial"/>
              </a:rPr>
              <a:t>Time to local recurrence in the brain</a:t>
            </a:r>
          </a:p>
          <a:p>
            <a:pPr algn="just">
              <a:spcAft>
                <a:spcPts val="0"/>
              </a:spcAft>
              <a:buFontTx/>
              <a:buChar char="-"/>
              <a:defRPr/>
            </a:pPr>
            <a:endParaRPr lang="en-US" sz="2400" dirty="0">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r>
              <a:rPr lang="en-US" sz="2400" b="1" u="sng" dirty="0">
                <a:latin typeface="Arial"/>
                <a:cs typeface="Arial"/>
              </a:rPr>
              <a:t>Secondary endpoints</a:t>
            </a:r>
            <a:r>
              <a:rPr lang="en-US" sz="2400" dirty="0">
                <a:latin typeface="Arial"/>
                <a:cs typeface="Arial"/>
              </a:rPr>
              <a:t>:</a:t>
            </a:r>
          </a:p>
          <a:p>
            <a:pPr algn="just" eaLnBrk="1" fontAlgn="auto" hangingPunct="1">
              <a:spcAft>
                <a:spcPts val="0"/>
              </a:spcAft>
              <a:buFontTx/>
              <a:buChar char="-"/>
              <a:defRPr/>
            </a:pPr>
            <a:r>
              <a:rPr lang="en-US" sz="2400" dirty="0">
                <a:latin typeface="Arial"/>
                <a:cs typeface="Arial"/>
              </a:rPr>
              <a:t>12-months freedom from distant recurrence</a:t>
            </a:r>
          </a:p>
          <a:p>
            <a:pPr algn="just" eaLnBrk="1" fontAlgn="auto" hangingPunct="1">
              <a:spcAft>
                <a:spcPts val="0"/>
              </a:spcAft>
              <a:buFontTx/>
              <a:buChar char="-"/>
              <a:defRPr/>
            </a:pPr>
            <a:r>
              <a:rPr lang="en-US" sz="2400" dirty="0">
                <a:latin typeface="Arial"/>
                <a:cs typeface="Arial"/>
              </a:rPr>
              <a:t>Intracranial PFS</a:t>
            </a:r>
          </a:p>
          <a:p>
            <a:pPr algn="just" eaLnBrk="1" fontAlgn="auto" hangingPunct="1">
              <a:spcAft>
                <a:spcPts val="0"/>
              </a:spcAft>
              <a:buFontTx/>
              <a:buChar char="-"/>
              <a:defRPr/>
            </a:pPr>
            <a:r>
              <a:rPr lang="en-US" sz="2400" dirty="0">
                <a:latin typeface="Arial"/>
                <a:cs typeface="Arial"/>
              </a:rPr>
              <a:t>Overall PFS</a:t>
            </a:r>
          </a:p>
          <a:p>
            <a:pPr algn="just" eaLnBrk="1" fontAlgn="auto" hangingPunct="1">
              <a:spcAft>
                <a:spcPts val="0"/>
              </a:spcAft>
              <a:buFontTx/>
              <a:buChar char="-"/>
              <a:defRPr/>
            </a:pPr>
            <a:r>
              <a:rPr lang="en-US" sz="2400" dirty="0">
                <a:latin typeface="Arial"/>
                <a:cs typeface="Arial"/>
              </a:rPr>
              <a:t>OS</a:t>
            </a:r>
          </a:p>
          <a:p>
            <a:pPr marL="0" indent="0" algn="just">
              <a:buNone/>
              <a:defRPr/>
            </a:pPr>
            <a:endParaRPr lang="en-US" sz="2400" dirty="0">
              <a:latin typeface="Arial"/>
              <a:cs typeface="Arial"/>
            </a:endParaRPr>
          </a:p>
          <a:p>
            <a:pPr marL="0" indent="0" algn="just">
              <a:buFontTx/>
              <a:buNone/>
              <a:defRPr/>
            </a:pPr>
            <a:r>
              <a:rPr lang="en-US" sz="2400" b="1" u="sng" dirty="0">
                <a:latin typeface="Arial"/>
                <a:cs typeface="Arial"/>
              </a:rPr>
              <a:t>Exploratory objectives:</a:t>
            </a:r>
          </a:p>
          <a:p>
            <a:pPr marL="0" indent="0" algn="just">
              <a:buNone/>
              <a:defRPr/>
            </a:pPr>
            <a:r>
              <a:rPr lang="en-US" sz="2400" dirty="0">
                <a:latin typeface="Arial"/>
                <a:cs typeface="Arial"/>
              </a:rPr>
              <a:t>- Collection of blood and CSF samples for analysis of STAT3 downstream pathways, including  TIMP1, MIF, IGFbetaP2, sCD74 (</a:t>
            </a:r>
            <a:r>
              <a:rPr lang="en-US" sz="2400" i="1" dirty="0">
                <a:latin typeface="Arial"/>
                <a:cs typeface="Arial"/>
              </a:rPr>
              <a:t>not mandatory for the enrollment</a:t>
            </a:r>
            <a:r>
              <a:rPr lang="en-US" sz="2400" dirty="0">
                <a:latin typeface="Arial"/>
                <a:cs typeface="Arial"/>
              </a:rPr>
              <a:t>)</a:t>
            </a:r>
          </a:p>
          <a:p>
            <a:pPr marL="0" indent="0" eaLnBrk="1" fontAlgn="auto" hangingPunct="1">
              <a:spcAft>
                <a:spcPts val="0"/>
              </a:spcAft>
              <a:buFont typeface="Arial" panose="020B0604020202020204" pitchFamily="34" charset="0"/>
              <a:buNone/>
              <a:defRPr/>
            </a:pPr>
            <a:r>
              <a:rPr lang="en-US" sz="2400" dirty="0">
                <a:latin typeface="Arial" panose="020B0604020202020204" pitchFamily="34" charset="0"/>
                <a:cs typeface="Arial" panose="020B0604020202020204" pitchFamily="34" charset="0"/>
              </a:rPr>
              <a:t> </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40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B217706D-82CC-A496-8ACC-D42B8409084E}"/>
              </a:ext>
            </a:extLst>
          </p:cNvPr>
          <p:cNvSpPr>
            <a:spLocks noGrp="1"/>
          </p:cNvSpPr>
          <p:nvPr>
            <p:ph idx="1"/>
          </p:nvPr>
        </p:nvSpPr>
        <p:spPr>
          <a:xfrm>
            <a:off x="466725" y="284163"/>
            <a:ext cx="11379200" cy="6361112"/>
          </a:xfrm>
        </p:spPr>
        <p:txBody>
          <a:bodyPr rtlCol="0">
            <a:normAutofit/>
          </a:bodyPr>
          <a:lstStyle/>
          <a:p>
            <a:pPr marL="0" indent="0" algn="just" eaLnBrk="1" fontAlgn="auto" hangingPunct="1">
              <a:spcAft>
                <a:spcPts val="0"/>
              </a:spcAft>
              <a:buFont typeface="Arial" panose="020B0604020202020204" pitchFamily="34" charset="0"/>
              <a:buNone/>
              <a:defRPr/>
            </a:pPr>
            <a:r>
              <a:rPr lang="it-IT" sz="2300" b="1" dirty="0" err="1">
                <a:solidFill>
                  <a:srgbClr val="FF0000"/>
                </a:solidFill>
                <a:latin typeface="Arial" panose="020B0604020202020204" pitchFamily="34" charset="0"/>
                <a:cs typeface="Arial" panose="020B0604020202020204" pitchFamily="34" charset="0"/>
              </a:rPr>
              <a:t>Inclusion</a:t>
            </a:r>
            <a:r>
              <a:rPr lang="it-IT" sz="2300" b="1" dirty="0">
                <a:solidFill>
                  <a:srgbClr val="FF0000"/>
                </a:solidFill>
                <a:latin typeface="Arial" panose="020B0604020202020204" pitchFamily="34" charset="0"/>
                <a:cs typeface="Arial" panose="020B0604020202020204" pitchFamily="34" charset="0"/>
              </a:rPr>
              <a:t> </a:t>
            </a:r>
            <a:r>
              <a:rPr lang="it-IT" sz="2300" b="1" dirty="0" err="1">
                <a:solidFill>
                  <a:srgbClr val="FF0000"/>
                </a:solidFill>
                <a:latin typeface="Arial" panose="020B0604020202020204" pitchFamily="34" charset="0"/>
                <a:cs typeface="Arial" panose="020B0604020202020204" pitchFamily="34" charset="0"/>
              </a:rPr>
              <a:t>criteria</a:t>
            </a:r>
            <a:endParaRPr lang="it-IT" sz="2300" b="1" dirty="0">
              <a:solidFill>
                <a:srgbClr val="FF0000"/>
              </a:solidFill>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endParaRPr lang="it-IT" sz="2300" b="1" dirty="0">
              <a:solidFill>
                <a:srgbClr val="FF0000"/>
              </a:solidFill>
              <a:latin typeface="Arial" panose="020B0604020202020204" pitchFamily="34" charset="0"/>
              <a:cs typeface="Arial" panose="020B0604020202020204" pitchFamily="34" charset="0"/>
            </a:endParaRPr>
          </a:p>
          <a:p>
            <a:pPr marL="457200" indent="-457200" algn="just" eaLnBrk="1" fontAlgn="auto" hangingPunct="1">
              <a:spcAft>
                <a:spcPts val="0"/>
              </a:spcAft>
              <a:buAutoNum type="arabicParenR"/>
              <a:defRPr/>
            </a:pPr>
            <a:r>
              <a:rPr lang="en-US" sz="2300" dirty="0">
                <a:latin typeface="Arial" panose="020B0604020202020204" pitchFamily="34" charset="0"/>
                <a:cs typeface="Arial" panose="020B0604020202020204" pitchFamily="34" charset="0"/>
              </a:rPr>
              <a:t>Histologically-confirmed BM from NSCLC or BC by local assessment </a:t>
            </a:r>
          </a:p>
          <a:p>
            <a:pPr marL="457200" indent="-457200" algn="just">
              <a:buFont typeface="Arial" panose="020B0604020202020204" pitchFamily="34" charset="0"/>
              <a:buAutoNum type="arabicParenR"/>
              <a:defRPr/>
            </a:pPr>
            <a:r>
              <a:rPr lang="en-US" sz="2300" dirty="0">
                <a:latin typeface="Arial" panose="020B0604020202020204" pitchFamily="34" charset="0"/>
                <a:cs typeface="Arial" panose="020B0604020202020204" pitchFamily="34" charset="0"/>
              </a:rPr>
              <a:t>pSTAT3 expression in reactive astrocytes of peritumoral tissue by local assessment</a:t>
            </a:r>
          </a:p>
          <a:p>
            <a:pPr marL="457200" indent="-457200" algn="just">
              <a:buFont typeface="Arial" panose="020B0604020202020204" pitchFamily="34" charset="0"/>
              <a:buAutoNum type="arabicParenR"/>
              <a:defRPr/>
            </a:pPr>
            <a:r>
              <a:rPr lang="en-US" sz="2300" dirty="0">
                <a:latin typeface="Arial" panose="020B0604020202020204" pitchFamily="34" charset="0"/>
                <a:cs typeface="Arial" panose="020B0604020202020204" pitchFamily="34" charset="0"/>
              </a:rPr>
              <a:t>Single BM (maximum diameter of 3 cm) on MRI before surgery</a:t>
            </a:r>
          </a:p>
          <a:p>
            <a:pPr marL="457200" indent="-457200" algn="just">
              <a:buFont typeface="Arial" panose="020B0604020202020204" pitchFamily="34" charset="0"/>
              <a:buAutoNum type="arabicParenR"/>
              <a:defRPr/>
            </a:pPr>
            <a:r>
              <a:rPr lang="en-US" sz="2300" dirty="0">
                <a:latin typeface="Arial" panose="020B0604020202020204" pitchFamily="34" charset="0"/>
                <a:cs typeface="Arial" panose="020B0604020202020204" pitchFamily="34" charset="0"/>
              </a:rPr>
              <a:t>Complete surgical resection (MRI-verified within 14 days prior randomization)</a:t>
            </a:r>
          </a:p>
          <a:p>
            <a:pPr marL="457200" indent="-457200" algn="just">
              <a:buFont typeface="Arial" panose="020B0604020202020204" pitchFamily="34" charset="0"/>
              <a:buAutoNum type="arabicParenR"/>
              <a:defRPr/>
            </a:pPr>
            <a:r>
              <a:rPr lang="en-US" sz="2300" dirty="0">
                <a:latin typeface="Arial" panose="020B0604020202020204" pitchFamily="34" charset="0"/>
                <a:cs typeface="Arial" panose="020B0604020202020204" pitchFamily="34" charset="0"/>
              </a:rPr>
              <a:t>18 – 70 years of age</a:t>
            </a:r>
          </a:p>
          <a:p>
            <a:pPr marL="457200" indent="-457200" algn="just">
              <a:buFont typeface="Arial" panose="020B0604020202020204" pitchFamily="34" charset="0"/>
              <a:buAutoNum type="arabicParenR"/>
              <a:defRPr/>
            </a:pPr>
            <a:r>
              <a:rPr lang="en-US" sz="2300" dirty="0" err="1">
                <a:latin typeface="Arial" panose="020B0604020202020204" pitchFamily="34" charset="0"/>
                <a:cs typeface="Arial" panose="020B0604020202020204" pitchFamily="34" charset="0"/>
              </a:rPr>
              <a:t>Karnofsky</a:t>
            </a:r>
            <a:r>
              <a:rPr lang="en-US" sz="2300" dirty="0">
                <a:latin typeface="Arial" panose="020B0604020202020204" pitchFamily="34" charset="0"/>
                <a:cs typeface="Arial" panose="020B0604020202020204" pitchFamily="34" charset="0"/>
              </a:rPr>
              <a:t> performance status ≥ 70 at assessment ≤ 14 days prior to randomization</a:t>
            </a:r>
          </a:p>
          <a:p>
            <a:pPr marL="457200" indent="-457200" algn="just">
              <a:buFont typeface="Arial" panose="020B0604020202020204" pitchFamily="34" charset="0"/>
              <a:buAutoNum type="arabicParenR"/>
              <a:defRPr/>
            </a:pPr>
            <a:r>
              <a:rPr lang="en-US" sz="2300" dirty="0">
                <a:latin typeface="Arial" panose="020B0604020202020204" pitchFamily="34" charset="0"/>
                <a:cs typeface="Arial" panose="020B0604020202020204" pitchFamily="34" charset="0"/>
              </a:rPr>
              <a:t>Adequate bone marrow, renal, and hepatic function ≤ 21 days prior to randomization</a:t>
            </a:r>
          </a:p>
          <a:p>
            <a:pPr marL="457200" indent="-457200" algn="just">
              <a:buFont typeface="Arial" panose="020B0604020202020204" pitchFamily="34" charset="0"/>
              <a:buAutoNum type="arabicParenR"/>
              <a:defRPr/>
            </a:pPr>
            <a:r>
              <a:rPr lang="en-US" sz="2300" dirty="0">
                <a:latin typeface="Arial" panose="020B0604020202020204" pitchFamily="34" charset="0"/>
                <a:cs typeface="Arial" panose="020B0604020202020204" pitchFamily="34" charset="0"/>
              </a:rPr>
              <a:t>Collection of informed consent</a:t>
            </a:r>
            <a:endParaRPr lang="it-IT"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610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C2A7B4B-A9A6-77A5-C56A-844499CEDEB8}"/>
              </a:ext>
            </a:extLst>
          </p:cNvPr>
          <p:cNvSpPr txBox="1"/>
          <p:nvPr/>
        </p:nvSpPr>
        <p:spPr>
          <a:xfrm>
            <a:off x="258336" y="0"/>
            <a:ext cx="11675327" cy="7971413"/>
          </a:xfrm>
          <a:prstGeom prst="rect">
            <a:avLst/>
          </a:prstGeom>
          <a:noFill/>
        </p:spPr>
        <p:txBody>
          <a:bodyPr wrap="square" rtlCol="0">
            <a:spAutoFit/>
          </a:bodyPr>
          <a:lstStyle/>
          <a:p>
            <a:r>
              <a:rPr lang="en-US" sz="2300" b="1" dirty="0">
                <a:solidFill>
                  <a:srgbClr val="FF0000"/>
                </a:solidFill>
                <a:latin typeface="Arial" panose="020B0604020202020204" pitchFamily="34" charset="0"/>
                <a:cs typeface="Arial" panose="020B0604020202020204" pitchFamily="34" charset="0"/>
              </a:rPr>
              <a:t>Study design</a:t>
            </a:r>
          </a:p>
          <a:p>
            <a:endParaRPr lang="en-US" sz="2300" b="1" dirty="0">
              <a:solidFill>
                <a:srgbClr val="FF0000"/>
              </a:solidFill>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Eligible patients will be randomized within 6 weeks (42 days) from surgery </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Randomization will be stratified by primary cancer (NSCLC or BC), systemic disease status (absent versus under control)</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Patients who provide written informed consent and meet all eligibility criteria will be randomized in a 1:1 ratio to one of the following two arms:</a:t>
            </a:r>
          </a:p>
          <a:p>
            <a:pPr algn="just"/>
            <a:endParaRPr lang="en-US" sz="1600" dirty="0">
              <a:latin typeface="Arial" panose="020B0604020202020204" pitchFamily="34" charset="0"/>
              <a:cs typeface="Arial" panose="020B0604020202020204" pitchFamily="34" charset="0"/>
            </a:endParaRPr>
          </a:p>
          <a:p>
            <a:pPr algn="just"/>
            <a:r>
              <a:rPr lang="en-US" sz="1600" b="1" dirty="0">
                <a:latin typeface="Arial" panose="020B0604020202020204" pitchFamily="34" charset="0"/>
                <a:cs typeface="Arial" panose="020B0604020202020204" pitchFamily="34" charset="0"/>
              </a:rPr>
              <a:t>Treatment Arm A: </a:t>
            </a:r>
          </a:p>
          <a:p>
            <a:pPr marL="285750" indent="-285750" algn="just">
              <a:buFontTx/>
              <a:buChar char="-"/>
            </a:pPr>
            <a:r>
              <a:rPr lang="en-US" sz="1600" dirty="0" err="1">
                <a:latin typeface="Arial" panose="020B0604020202020204" pitchFamily="34" charset="0"/>
                <a:cs typeface="Arial" panose="020B0604020202020204" pitchFamily="34" charset="0"/>
              </a:rPr>
              <a:t>Silibinin</a:t>
            </a:r>
            <a:r>
              <a:rPr lang="en-US" sz="1600" dirty="0">
                <a:latin typeface="Arial" panose="020B0604020202020204" pitchFamily="34" charset="0"/>
                <a:cs typeface="Arial" panose="020B0604020202020204" pitchFamily="34" charset="0"/>
              </a:rPr>
              <a:t> 1 g/day will be administered orally every day, without regard to food</a:t>
            </a:r>
          </a:p>
          <a:p>
            <a:pPr algn="just"/>
            <a:endParaRPr lang="en-US" sz="1600" dirty="0">
              <a:latin typeface="Arial" panose="020B0604020202020204" pitchFamily="34" charset="0"/>
              <a:cs typeface="Arial" panose="020B0604020202020204" pitchFamily="34" charset="0"/>
            </a:endParaRPr>
          </a:p>
          <a:p>
            <a:pPr algn="just"/>
            <a:r>
              <a:rPr lang="en-US" sz="1600" b="1" dirty="0">
                <a:latin typeface="Arial" panose="020B0604020202020204" pitchFamily="34" charset="0"/>
                <a:cs typeface="Arial" panose="020B0604020202020204" pitchFamily="34" charset="0"/>
              </a:rPr>
              <a:t>Treatment Arm B:</a:t>
            </a:r>
          </a:p>
          <a:p>
            <a:pPr marL="285750" indent="-285750" algn="just">
              <a:buFontTx/>
              <a:buChar char="-"/>
            </a:pPr>
            <a:r>
              <a:rPr lang="en-US" sz="1600" dirty="0">
                <a:latin typeface="Arial" panose="020B0604020202020204" pitchFamily="34" charset="0"/>
                <a:cs typeface="Arial" panose="020B0604020202020204" pitchFamily="34" charset="0"/>
              </a:rPr>
              <a:t>Placebo 1 g/day will be administered orally every day, without regard to food</a:t>
            </a:r>
          </a:p>
          <a:p>
            <a:pPr marL="285750" indent="-285750" algn="just">
              <a:buFontTx/>
              <a:buChar char="-"/>
            </a:pPr>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Doses for both study drugs are prefixed and are independent of patient’s weight, height, or body surface</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Patients will receive </a:t>
            </a:r>
            <a:r>
              <a:rPr lang="en-US" sz="1600" dirty="0" err="1">
                <a:latin typeface="Arial" panose="020B0604020202020204" pitchFamily="34" charset="0"/>
                <a:cs typeface="Arial" panose="020B0604020202020204" pitchFamily="34" charset="0"/>
              </a:rPr>
              <a:t>silibinin</a:t>
            </a:r>
            <a:r>
              <a:rPr lang="en-US" sz="1600" dirty="0">
                <a:latin typeface="Arial" panose="020B0604020202020204" pitchFamily="34" charset="0"/>
                <a:cs typeface="Arial" panose="020B0604020202020204" pitchFamily="34" charset="0"/>
              </a:rPr>
              <a:t>/placebo without any interruption, or until BM progression by MRI, or death, whichever comes first. If AEs allow, patients whose BM do not progress or recur will continue to receive placebo without limit of time</a:t>
            </a:r>
          </a:p>
          <a:p>
            <a:pPr algn="just"/>
            <a:r>
              <a:rPr lang="en-US" sz="1600" dirty="0">
                <a:latin typeface="Arial" panose="020B0604020202020204" pitchFamily="34" charset="0"/>
                <a:cs typeface="Arial" panose="020B0604020202020204" pitchFamily="34" charset="0"/>
              </a:rPr>
              <a:t>Patients are allowed to continue the therapy for the primary disease</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The duration of the study will be 48 months in total, consisting of:</a:t>
            </a:r>
          </a:p>
          <a:p>
            <a:pPr algn="just"/>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Screening period</a:t>
            </a:r>
            <a:r>
              <a:rPr lang="en-US" sz="1600" dirty="0">
                <a:latin typeface="Arial" panose="020B0604020202020204" pitchFamily="34" charset="0"/>
                <a:cs typeface="Arial" panose="020B0604020202020204" pitchFamily="34" charset="0"/>
              </a:rPr>
              <a:t>: a maximum duration of 6 weeks (42 days)</a:t>
            </a:r>
          </a:p>
          <a:p>
            <a:pPr algn="just"/>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Treatment period</a:t>
            </a:r>
            <a:r>
              <a:rPr lang="en-US" sz="1600" dirty="0">
                <a:latin typeface="Arial" panose="020B0604020202020204" pitchFamily="34" charset="0"/>
                <a:cs typeface="Arial" panose="020B0604020202020204" pitchFamily="34" charset="0"/>
              </a:rPr>
              <a:t>: no limit of time; visits every 8 weeks (MRI, blood samples)</a:t>
            </a:r>
          </a:p>
          <a:p>
            <a:pPr algn="just"/>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End of treatment visit</a:t>
            </a:r>
            <a:r>
              <a:rPr lang="en-US" sz="1600" dirty="0">
                <a:latin typeface="Arial" panose="020B0604020202020204" pitchFamily="34" charset="0"/>
                <a:cs typeface="Arial" panose="020B0604020202020204" pitchFamily="34" charset="0"/>
              </a:rPr>
              <a:t>: a minimum of 4 weeks (28 days) post-treatment with </a:t>
            </a:r>
            <a:r>
              <a:rPr lang="en-US" sz="1600" dirty="0" err="1">
                <a:latin typeface="Arial" panose="020B0604020202020204" pitchFamily="34" charset="0"/>
                <a:cs typeface="Arial" panose="020B0604020202020204" pitchFamily="34" charset="0"/>
              </a:rPr>
              <a:t>silibinin</a:t>
            </a:r>
            <a:r>
              <a:rPr lang="en-US" sz="1600" dirty="0">
                <a:latin typeface="Arial" panose="020B0604020202020204" pitchFamily="34" charset="0"/>
                <a:cs typeface="Arial" panose="020B0604020202020204" pitchFamily="34" charset="0"/>
              </a:rPr>
              <a:t> </a:t>
            </a:r>
          </a:p>
          <a:p>
            <a:pPr marL="285750" indent="-285750" algn="just">
              <a:buFontTx/>
              <a:buChar char="-"/>
            </a:pP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Follow up period</a:t>
            </a:r>
            <a:r>
              <a:rPr lang="en-US" sz="1600" dirty="0">
                <a:latin typeface="Arial" panose="020B0604020202020204" pitchFamily="34" charset="0"/>
                <a:cs typeface="Arial" panose="020B0604020202020204" pitchFamily="34" charset="0"/>
              </a:rPr>
              <a:t>: up to 24 months</a:t>
            </a:r>
          </a:p>
          <a:p>
            <a:endParaRPr lang="en-US" dirty="0"/>
          </a:p>
          <a:p>
            <a:pPr algn="just"/>
            <a:endParaRPr lang="en-US" sz="1600" dirty="0">
              <a:latin typeface="Arial" panose="020B0604020202020204" pitchFamily="34" charset="0"/>
              <a:cs typeface="Arial" panose="020B0604020202020204" pitchFamily="34" charset="0"/>
            </a:endParaRPr>
          </a:p>
          <a:p>
            <a:pPr algn="just"/>
            <a:endParaRPr lang="en-US" sz="1600" dirty="0">
              <a:latin typeface="Arial" panose="020B0604020202020204" pitchFamily="34" charset="0"/>
              <a:cs typeface="Arial" panose="020B0604020202020204" pitchFamily="34" charset="0"/>
            </a:endParaRP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676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6EF30E-DD02-6C98-8087-5E0090F203D6}"/>
              </a:ext>
            </a:extLst>
          </p:cNvPr>
          <p:cNvSpPr>
            <a:spLocks noGrp="1"/>
          </p:cNvSpPr>
          <p:nvPr>
            <p:ph idx="1"/>
          </p:nvPr>
        </p:nvSpPr>
        <p:spPr>
          <a:xfrm>
            <a:off x="189571" y="144966"/>
            <a:ext cx="11742234" cy="6478858"/>
          </a:xfrm>
        </p:spPr>
        <p:txBody>
          <a:bodyPr>
            <a:normAutofit/>
          </a:bodyPr>
          <a:lstStyle/>
          <a:p>
            <a:pPr marL="0" indent="0">
              <a:buNone/>
            </a:pPr>
            <a:r>
              <a:rPr lang="en-US" sz="2300" b="1" dirty="0">
                <a:solidFill>
                  <a:srgbClr val="FF0000"/>
                </a:solidFill>
                <a:latin typeface="Arial" panose="020B0604020202020204" pitchFamily="34" charset="0"/>
                <a:cs typeface="Arial" panose="020B0604020202020204" pitchFamily="34" charset="0"/>
              </a:rPr>
              <a:t>Sample size calculation and statistical analysis</a:t>
            </a:r>
          </a:p>
          <a:p>
            <a:pPr marL="0" indent="0">
              <a:buNone/>
            </a:pPr>
            <a:endParaRPr lang="en-US" sz="2300" b="1" dirty="0">
              <a:solidFill>
                <a:srgbClr val="FF0000"/>
              </a:solidFill>
              <a:latin typeface="Arial" panose="020B0604020202020204" pitchFamily="34" charset="0"/>
              <a:cs typeface="Arial" panose="020B0604020202020204" pitchFamily="34" charset="0"/>
            </a:endParaRPr>
          </a:p>
          <a:p>
            <a:pPr algn="just">
              <a:buFontTx/>
              <a:buChar char="-"/>
            </a:pPr>
            <a:r>
              <a:rPr lang="en-US" sz="1600" dirty="0">
                <a:latin typeface="Arial" panose="020B0604020202020204" pitchFamily="34" charset="0"/>
                <a:cs typeface="Arial" panose="020B0604020202020204" pitchFamily="34" charset="0"/>
              </a:rPr>
              <a:t>Median time to local recurrence of BM of </a:t>
            </a:r>
            <a:r>
              <a:rPr lang="en-US" sz="1600" b="1" dirty="0">
                <a:latin typeface="Arial" panose="020B0604020202020204" pitchFamily="34" charset="0"/>
                <a:cs typeface="Arial" panose="020B0604020202020204" pitchFamily="34" charset="0"/>
              </a:rPr>
              <a:t>7.5 months </a:t>
            </a:r>
            <a:r>
              <a:rPr lang="en-US" sz="1600" dirty="0">
                <a:latin typeface="Arial" panose="020B0604020202020204" pitchFamily="34" charset="0"/>
                <a:cs typeface="Arial" panose="020B0604020202020204" pitchFamily="34" charset="0"/>
              </a:rPr>
              <a:t>for placebo arm (</a:t>
            </a:r>
            <a:r>
              <a:rPr lang="en-US" sz="1600" b="1" dirty="0">
                <a:latin typeface="Arial" panose="020B0604020202020204" pitchFamily="34" charset="0"/>
                <a:cs typeface="Arial" panose="020B0604020202020204" pitchFamily="34" charset="0"/>
              </a:rPr>
              <a:t>control arm</a:t>
            </a:r>
            <a:r>
              <a:rPr lang="en-US" sz="1600" dirty="0">
                <a:latin typeface="Arial" panose="020B0604020202020204" pitchFamily="34" charset="0"/>
                <a:cs typeface="Arial" panose="020B0604020202020204" pitchFamily="34" charset="0"/>
              </a:rPr>
              <a:t>) from Mahajan et al, 2017</a:t>
            </a:r>
          </a:p>
          <a:p>
            <a:pPr algn="just">
              <a:buFontTx/>
              <a:buChar char="-"/>
            </a:pPr>
            <a:r>
              <a:rPr lang="en-US" sz="1600" dirty="0">
                <a:latin typeface="Arial" panose="020B0604020202020204" pitchFamily="34" charset="0"/>
                <a:cs typeface="Arial" panose="020B0604020202020204" pitchFamily="34" charset="0"/>
              </a:rPr>
              <a:t>Median time to local recurrence of BM of </a:t>
            </a:r>
            <a:r>
              <a:rPr lang="en-US" sz="1600" b="1" dirty="0">
                <a:latin typeface="Arial" panose="020B0604020202020204" pitchFamily="34" charset="0"/>
                <a:cs typeface="Arial" panose="020B0604020202020204" pitchFamily="34" charset="0"/>
              </a:rPr>
              <a:t>15 months </a:t>
            </a:r>
            <a:r>
              <a:rPr lang="en-US" sz="1600" dirty="0">
                <a:latin typeface="Arial" panose="020B0604020202020204" pitchFamily="34" charset="0"/>
                <a:cs typeface="Arial" panose="020B0604020202020204" pitchFamily="34" charset="0"/>
              </a:rPr>
              <a:t>or longer for </a:t>
            </a:r>
            <a:r>
              <a:rPr lang="en-US" sz="1600" dirty="0" err="1">
                <a:latin typeface="Arial" panose="020B0604020202020204" pitchFamily="34" charset="0"/>
                <a:cs typeface="Arial" panose="020B0604020202020204" pitchFamily="34" charset="0"/>
              </a:rPr>
              <a:t>silibinin</a:t>
            </a:r>
            <a:r>
              <a:rPr lang="en-US" sz="1600" dirty="0">
                <a:latin typeface="Arial" panose="020B0604020202020204" pitchFamily="34" charset="0"/>
                <a:cs typeface="Arial" panose="020B0604020202020204" pitchFamily="34" charset="0"/>
              </a:rPr>
              <a:t> arm (</a:t>
            </a:r>
            <a:r>
              <a:rPr lang="en-US" sz="1600" b="1" dirty="0">
                <a:latin typeface="Arial" panose="020B0604020202020204" pitchFamily="34" charset="0"/>
                <a:cs typeface="Arial" panose="020B0604020202020204" pitchFamily="34" charset="0"/>
              </a:rPr>
              <a:t>investigational arm</a:t>
            </a:r>
            <a:r>
              <a:rPr lang="en-US" sz="1600" dirty="0">
                <a:latin typeface="Arial" panose="020B0604020202020204" pitchFamily="34" charset="0"/>
                <a:cs typeface="Arial" panose="020B0604020202020204" pitchFamily="34" charset="0"/>
              </a:rPr>
              <a:t>)</a:t>
            </a:r>
          </a:p>
          <a:p>
            <a:pPr algn="just">
              <a:buFontTx/>
              <a:buChar char="-"/>
            </a:pPr>
            <a:r>
              <a:rPr lang="en-US" sz="1600" b="1" dirty="0">
                <a:latin typeface="Arial" panose="020B0604020202020204" pitchFamily="34" charset="0"/>
                <a:cs typeface="Arial" panose="020B0604020202020204" pitchFamily="34" charset="0"/>
              </a:rPr>
              <a:t>Hazard ratio of 0.50 </a:t>
            </a:r>
            <a:r>
              <a:rPr lang="en-US" sz="1600" dirty="0">
                <a:latin typeface="Arial" panose="020B0604020202020204" pitchFamily="34" charset="0"/>
                <a:cs typeface="Arial" panose="020B0604020202020204" pitchFamily="34" charset="0"/>
              </a:rPr>
              <a:t>(investigation arm/control arm)</a:t>
            </a:r>
          </a:p>
          <a:p>
            <a:pPr algn="just">
              <a:buFontTx/>
              <a:buChar char="-"/>
            </a:pPr>
            <a:r>
              <a:rPr lang="en-US" sz="1600" dirty="0">
                <a:latin typeface="Arial" panose="020B0604020202020204" pitchFamily="34" charset="0"/>
                <a:cs typeface="Arial" panose="020B0604020202020204" pitchFamily="34" charset="0"/>
              </a:rPr>
              <a:t>Considering 5% of early losses during follow-up, </a:t>
            </a:r>
            <a:r>
              <a:rPr lang="en-US" sz="1600" b="1" dirty="0">
                <a:latin typeface="Arial" panose="020B0604020202020204" pitchFamily="34" charset="0"/>
                <a:cs typeface="Arial" panose="020B0604020202020204" pitchFamily="34" charset="0"/>
              </a:rPr>
              <a:t>70 patients </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35 for each arm</a:t>
            </a:r>
            <a:r>
              <a:rPr lang="en-US" sz="1600" dirty="0">
                <a:latin typeface="Arial" panose="020B0604020202020204" pitchFamily="34" charset="0"/>
                <a:cs typeface="Arial" panose="020B0604020202020204" pitchFamily="34" charset="0"/>
              </a:rPr>
              <a:t>) and total information of 52 local recurrence of BM is estimated to provide </a:t>
            </a:r>
            <a:r>
              <a:rPr lang="en-US" sz="1600" b="1" dirty="0">
                <a:latin typeface="Arial" panose="020B0604020202020204" pitchFamily="34" charset="0"/>
                <a:cs typeface="Arial" panose="020B0604020202020204" pitchFamily="34" charset="0"/>
              </a:rPr>
              <a:t>80% of power </a:t>
            </a:r>
            <a:r>
              <a:rPr lang="en-US" sz="1600" dirty="0">
                <a:latin typeface="Arial" panose="020B0604020202020204" pitchFamily="34" charset="0"/>
                <a:cs typeface="Arial" panose="020B0604020202020204" pitchFamily="34" charset="0"/>
              </a:rPr>
              <a:t>to detect a 50% reduction of local recurrence of BM hazard rate</a:t>
            </a:r>
          </a:p>
          <a:p>
            <a:pPr algn="just">
              <a:buFontTx/>
              <a:buChar char="-"/>
            </a:pPr>
            <a:r>
              <a:rPr lang="en-US" sz="1600" dirty="0">
                <a:latin typeface="Arial" panose="020B0604020202020204" pitchFamily="34" charset="0"/>
                <a:cs typeface="Arial" panose="020B0604020202020204" pitchFamily="34" charset="0"/>
              </a:rPr>
              <a:t>One-sided overall </a:t>
            </a:r>
            <a:r>
              <a:rPr lang="en-US" sz="1600" b="1" dirty="0">
                <a:latin typeface="Arial" panose="020B0604020202020204" pitchFamily="34" charset="0"/>
                <a:cs typeface="Arial" panose="020B0604020202020204" pitchFamily="34" charset="0"/>
              </a:rPr>
              <a:t>type I error of 5%</a:t>
            </a:r>
          </a:p>
          <a:p>
            <a:pPr algn="just">
              <a:buFontTx/>
              <a:buChar char="-"/>
            </a:pPr>
            <a:r>
              <a:rPr lang="en-US" sz="1600" b="1" dirty="0">
                <a:latin typeface="Arial" panose="020B0604020202020204" pitchFamily="34" charset="0"/>
                <a:cs typeface="Arial" panose="020B0604020202020204" pitchFamily="34" charset="0"/>
              </a:rPr>
              <a:t>One interim analysis planned when 1/3 (N=17) of the total expected events (N=52) will be recorded, </a:t>
            </a:r>
            <a:r>
              <a:rPr lang="en-US" sz="1600" dirty="0">
                <a:latin typeface="Arial" panose="020B0604020202020204" pitchFamily="34" charset="0"/>
                <a:cs typeface="Arial" panose="020B0604020202020204" pitchFamily="34" charset="0"/>
              </a:rPr>
              <a:t>with a </a:t>
            </a:r>
            <a:r>
              <a:rPr lang="en-US" sz="1600" b="1" dirty="0">
                <a:latin typeface="Arial" panose="020B0604020202020204" pitchFamily="34" charset="0"/>
                <a:cs typeface="Arial" panose="020B0604020202020204" pitchFamily="34" charset="0"/>
              </a:rPr>
              <a:t>threshold p value of 0.002</a:t>
            </a:r>
            <a:r>
              <a:rPr lang="en-US" sz="1600" dirty="0">
                <a:latin typeface="Arial" panose="020B0604020202020204" pitchFamily="34" charset="0"/>
                <a:cs typeface="Arial" panose="020B0604020202020204" pitchFamily="34" charset="0"/>
              </a:rPr>
              <a:t>, calculated according to the O'Brien and Fleming design</a:t>
            </a:r>
          </a:p>
          <a:p>
            <a:pPr algn="just">
              <a:buFontTx/>
              <a:buChar char="-"/>
            </a:pPr>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primary analysis for the time of local recurrence of BM</a:t>
            </a:r>
            <a:r>
              <a:rPr lang="en-US" sz="1600" dirty="0">
                <a:latin typeface="Arial" panose="020B0604020202020204" pitchFamily="34" charset="0"/>
                <a:cs typeface="Arial" panose="020B0604020202020204" pitchFamily="34" charset="0"/>
              </a:rPr>
              <a:t> is expected to occur approximately </a:t>
            </a:r>
            <a:r>
              <a:rPr lang="en-US" sz="1600" b="1" dirty="0">
                <a:latin typeface="Arial" panose="020B0604020202020204" pitchFamily="34" charset="0"/>
                <a:cs typeface="Arial" panose="020B0604020202020204" pitchFamily="34" charset="0"/>
              </a:rPr>
              <a:t>48 months </a:t>
            </a:r>
            <a:r>
              <a:rPr lang="en-US" sz="1600" dirty="0">
                <a:latin typeface="Arial" panose="020B0604020202020204" pitchFamily="34" charset="0"/>
                <a:cs typeface="Arial" panose="020B0604020202020204" pitchFamily="34" charset="0"/>
              </a:rPr>
              <a:t>(24 months of accrual plus 24 months of follow up) after the first patient is randomized (ITT analysis)</a:t>
            </a:r>
          </a:p>
          <a:p>
            <a:pPr algn="just">
              <a:buFontTx/>
              <a:buChar char="-"/>
            </a:pPr>
            <a:r>
              <a:rPr lang="en-US" sz="1600" dirty="0">
                <a:latin typeface="Arial" panose="020B0604020202020204" pitchFamily="34" charset="0"/>
                <a:cs typeface="Arial" panose="020B0604020202020204" pitchFamily="34" charset="0"/>
              </a:rPr>
              <a:t>No formal statistical stopping rules for safety have been defined considering the absence of safety concerns of the investigational drug which is a </a:t>
            </a:r>
            <a:r>
              <a:rPr lang="en-US" sz="1600" dirty="0" smtClean="0">
                <a:latin typeface="Arial" panose="020B0604020202020204" pitchFamily="34" charset="0"/>
                <a:cs typeface="Arial" panose="020B0604020202020204" pitchFamily="34" charset="0"/>
              </a:rPr>
              <a:t>nutrient</a:t>
            </a:r>
          </a:p>
          <a:p>
            <a:pPr algn="just">
              <a:buFontTx/>
              <a:buChar char="-"/>
            </a:pPr>
            <a:endParaRPr lang="en-US" sz="1600" dirty="0">
              <a:latin typeface="Arial" panose="020B0604020202020204" pitchFamily="34" charset="0"/>
              <a:cs typeface="Arial" panose="020B0604020202020204" pitchFamily="34" charset="0"/>
            </a:endParaRPr>
          </a:p>
          <a:p>
            <a:pPr algn="just">
              <a:buFontTx/>
              <a:buChar char="-"/>
            </a:pPr>
            <a:endParaRPr lang="en-US" sz="1600" dirty="0" smtClean="0">
              <a:latin typeface="Arial" panose="020B0604020202020204" pitchFamily="34" charset="0"/>
              <a:cs typeface="Arial" panose="020B0604020202020204" pitchFamily="34" charset="0"/>
            </a:endParaRPr>
          </a:p>
          <a:p>
            <a:pPr marL="0" indent="0" algn="just">
              <a:buNone/>
            </a:pPr>
            <a:r>
              <a:rPr lang="en-US" sz="2000" b="1" dirty="0" smtClean="0">
                <a:latin typeface="Arial" panose="020B0604020202020204" pitchFamily="34" charset="0"/>
                <a:cs typeface="Arial" panose="020B0604020202020204" pitchFamily="34" charset="0"/>
              </a:rPr>
              <a:t>Contact emails: 	- </a:t>
            </a:r>
            <a:r>
              <a:rPr lang="en-US" sz="2000" b="1" dirty="0" err="1" smtClean="0">
                <a:latin typeface="Arial" panose="020B0604020202020204" pitchFamily="34" charset="0"/>
                <a:cs typeface="Arial" panose="020B0604020202020204" pitchFamily="34" charset="0"/>
              </a:rPr>
              <a:t>Dr.ssa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Alessia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Pellerino</a:t>
            </a:r>
            <a:r>
              <a:rPr lang="en-US" sz="2000" b="1"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hlinkClick r:id="rId2"/>
              </a:rPr>
              <a:t>alessia.pellerino85@gmail.com</a:t>
            </a:r>
            <a:endParaRPr lang="en-US" sz="2000" b="1" dirty="0" smtClean="0">
              <a:latin typeface="Arial" panose="020B0604020202020204" pitchFamily="34" charset="0"/>
              <a:cs typeface="Arial" panose="020B0604020202020204" pitchFamily="34" charset="0"/>
            </a:endParaRPr>
          </a:p>
          <a:p>
            <a:pPr marL="0" indent="0" algn="just">
              <a:buNone/>
            </a:pP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 Prof. Riccardo </a:t>
            </a:r>
            <a:r>
              <a:rPr lang="en-US" sz="2000" b="1" dirty="0" err="1" smtClean="0">
                <a:latin typeface="Arial" panose="020B0604020202020204" pitchFamily="34" charset="0"/>
                <a:cs typeface="Arial" panose="020B0604020202020204" pitchFamily="34" charset="0"/>
              </a:rPr>
              <a:t>Soffietti</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hlinkClick r:id="rId3"/>
              </a:rPr>
              <a:t>r</a:t>
            </a:r>
            <a:r>
              <a:rPr lang="en-US" sz="2000" b="1" dirty="0" smtClean="0">
                <a:latin typeface="Arial" panose="020B0604020202020204" pitchFamily="34" charset="0"/>
                <a:cs typeface="Arial" panose="020B0604020202020204" pitchFamily="34" charset="0"/>
                <a:hlinkClick r:id="rId3"/>
              </a:rPr>
              <a:t>iccardo.soffietti@unito.it</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p:txBody>
      </p:sp>
      <p:sp>
        <p:nvSpPr>
          <p:cNvPr id="2" name="Rettangolo 1"/>
          <p:cNvSpPr/>
          <p:nvPr/>
        </p:nvSpPr>
        <p:spPr>
          <a:xfrm>
            <a:off x="189571" y="5245331"/>
            <a:ext cx="10592036" cy="1188720"/>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610357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Randomized phase 2 trial on the efficacy of silibinin in the secondary prevention of brain metastasis from NSCLC and breast cancer following surgical resection</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Torino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Randomized phase 2 trial on the efficacy of silibinin in the secondary prevention of brain metastasis from NSCLC and breast cancer following surgical resection</dc:title>
  <dc:creator>Polo di Medicina Torino</dc:creator>
  <cp:lastModifiedBy>Polo di Medicina Torino</cp:lastModifiedBy>
  <cp:revision>1</cp:revision>
  <dcterms:created xsi:type="dcterms:W3CDTF">2022-06-08T16:45:57Z</dcterms:created>
  <dcterms:modified xsi:type="dcterms:W3CDTF">2022-06-08T16:46:24Z</dcterms:modified>
</cp:coreProperties>
</file>